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omments/comment3.xml" ContentType="application/vnd.openxmlformats-officedocument.presentationml.comments+xml"/>
  <Override PartName="/ppt/notesSlides/notesSlide14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9" r:id="rId14"/>
    <p:sldId id="310" r:id="rId15"/>
    <p:sldId id="320" r:id="rId16"/>
    <p:sldId id="307" r:id="rId17"/>
    <p:sldId id="321" r:id="rId18"/>
    <p:sldId id="311" r:id="rId19"/>
    <p:sldId id="312" r:id="rId20"/>
    <p:sldId id="317" r:id="rId21"/>
    <p:sldId id="318" r:id="rId22"/>
    <p:sldId id="313" r:id="rId23"/>
    <p:sldId id="315" r:id="rId24"/>
    <p:sldId id="322" r:id="rId25"/>
    <p:sldId id="316" r:id="rId26"/>
    <p:sldId id="300" r:id="rId27"/>
    <p:sldId id="309" r:id="rId28"/>
    <p:sldId id="266" r:id="rId29"/>
    <p:sldId id="280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FF"/>
    <a:srgbClr val="FF7E79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54"/>
    <p:restoredTop sz="90247"/>
  </p:normalViewPr>
  <p:slideViewPr>
    <p:cSldViewPr snapToGrid="0" snapToObjects="1">
      <p:cViewPr>
        <p:scale>
          <a:sx n="100" d="100"/>
          <a:sy n="100" d="100"/>
        </p:scale>
        <p:origin x="144" y="368"/>
      </p:cViewPr>
      <p:guideLst>
        <p:guide orient="horz" pos="2137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67037923278236"/>
                  <c:y val="0.101467740182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0.0152932468032598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1.1214918100033E-16"/>
                  <c:y val="-0.01352903202439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932468032587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152932468032598"/>
                  <c:y val="0.01691129003048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1.1214918100033E-16"/>
                  <c:y val="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932468032587"/>
                  <c:y val="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1231376"/>
        <c:axId val="-2144387984"/>
      </c:lineChart>
      <c:catAx>
        <c:axId val="2141231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4387984"/>
        <c:crosses val="autoZero"/>
        <c:auto val="1"/>
        <c:lblAlgn val="ctr"/>
        <c:lblOffset val="100"/>
        <c:noMultiLvlLbl val="0"/>
      </c:catAx>
      <c:valAx>
        <c:axId val="-2144387984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1231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67037923278236"/>
                  <c:y val="0.101467740182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122345974426079"/>
                  <c:y val="0.057498386103660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32468032598"/>
                  <c:y val="0.04396935407926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169.7</c:v>
                </c:pt>
                <c:pt idx="1">
                  <c:v>85.7</c:v>
                </c:pt>
                <c:pt idx="2">
                  <c:v>43.0</c:v>
                </c:pt>
                <c:pt idx="3">
                  <c:v>23.0</c:v>
                </c:pt>
                <c:pt idx="4">
                  <c:v>23.3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0.0152932468032598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458797404097795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932468032587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172.7</c:v>
                </c:pt>
                <c:pt idx="1">
                  <c:v>103.7</c:v>
                </c:pt>
                <c:pt idx="2">
                  <c:v>64.7</c:v>
                </c:pt>
                <c:pt idx="3">
                  <c:v>48.7</c:v>
                </c:pt>
                <c:pt idx="4">
                  <c:v>37.7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82331170081496"/>
                  <c:y val="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458797404097795"/>
                  <c:y val="0.054116128097562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12917663688015"/>
                  <c:y val="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412917663688016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32468032598"/>
                  <c:y val="0.013529032024390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129.7</c:v>
                </c:pt>
                <c:pt idx="1">
                  <c:v>77.7</c:v>
                </c:pt>
                <c:pt idx="2">
                  <c:v>55.0</c:v>
                </c:pt>
                <c:pt idx="3">
                  <c:v>39.0</c:v>
                </c:pt>
                <c:pt idx="4">
                  <c:v>32.7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2284336"/>
        <c:axId val="-2139460752"/>
      </c:lineChart>
      <c:catAx>
        <c:axId val="-212228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9460752"/>
        <c:crosses val="autoZero"/>
        <c:auto val="1"/>
        <c:lblAlgn val="ctr"/>
        <c:lblOffset val="100"/>
        <c:noMultiLvlLbl val="0"/>
      </c:catAx>
      <c:valAx>
        <c:axId val="-2139460752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2284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868300448507948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457000236056815"/>
                  <c:y val="0.094703224170734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11709878331841E-16"/>
                  <c:y val="0.05073387009146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472233577258709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"/>
                  <c:y val="-0.098085482176831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3266776826514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7100070817043"/>
                  <c:y val="-0.06426290211585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74200141634089"/>
                  <c:y val="0.02029354803658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411300212451133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792133742498479"/>
                  <c:y val="-0.07102741812805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594100306873859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533166942066284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2344720"/>
        <c:axId val="-2142341568"/>
      </c:lineChart>
      <c:catAx>
        <c:axId val="-2142344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341568"/>
        <c:crosses val="autoZero"/>
        <c:auto val="1"/>
        <c:lblAlgn val="ctr"/>
        <c:lblOffset val="100"/>
        <c:noMultiLvlLbl val="0"/>
      </c:catAx>
      <c:valAx>
        <c:axId val="-2142341568"/>
        <c:scaling>
          <c:orientation val="minMax"/>
          <c:max val="170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2344720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868300448507948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609333648075753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11709878331841E-16"/>
                  <c:y val="0.05073387009146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472233577258709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1469.0</c:v>
                </c:pt>
                <c:pt idx="1">
                  <c:v>783.0</c:v>
                </c:pt>
                <c:pt idx="2">
                  <c:v>398.0</c:v>
                </c:pt>
                <c:pt idx="3">
                  <c:v>389.3</c:v>
                </c:pt>
                <c:pt idx="4">
                  <c:v>281.3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121866729615151"/>
                  <c:y val="0.08455645015244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3266776826514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37100070817043"/>
                  <c:y val="-0.06426290211585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1614.0</c:v>
                </c:pt>
                <c:pt idx="1">
                  <c:v>610.7</c:v>
                </c:pt>
                <c:pt idx="2">
                  <c:v>612.0</c:v>
                </c:pt>
                <c:pt idx="3">
                  <c:v>418.7</c:v>
                </c:pt>
                <c:pt idx="4">
                  <c:v>294.3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74200141634089"/>
                  <c:y val="0.02029354803658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396066871249239"/>
                  <c:y val="-0.02029354803658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594100306873859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533166942066284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1598.0</c:v>
                </c:pt>
                <c:pt idx="1">
                  <c:v>609.0</c:v>
                </c:pt>
                <c:pt idx="2">
                  <c:v>488.0</c:v>
                </c:pt>
                <c:pt idx="3">
                  <c:v>362.7</c:v>
                </c:pt>
                <c:pt idx="4">
                  <c:v>254.3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88672944"/>
        <c:axId val="-2118765296"/>
      </c:lineChart>
      <c:catAx>
        <c:axId val="-2088672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8765296"/>
        <c:crosses val="autoZero"/>
        <c:auto val="1"/>
        <c:lblAlgn val="ctr"/>
        <c:lblOffset val="100"/>
        <c:noMultiLvlLbl val="0"/>
      </c:catAx>
      <c:valAx>
        <c:axId val="-2118765296"/>
        <c:scaling>
          <c:orientation val="minMax"/>
          <c:max val="175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8672944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2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3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3031264"/>
        <c:axId val="-2143061648"/>
      </c:lineChart>
      <c:catAx>
        <c:axId val="-2143031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3061648"/>
        <c:crosses val="autoZero"/>
        <c:auto val="1"/>
        <c:lblAlgn val="ctr"/>
        <c:lblOffset val="100"/>
        <c:noMultiLvlLbl val="0"/>
      </c:catAx>
      <c:valAx>
        <c:axId val="-2143061648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303126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308712236076863"/>
                  <c:y val="-0.059923482704140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462.7</c:v>
                </c:pt>
                <c:pt idx="1">
                  <c:v>428.7</c:v>
                </c:pt>
                <c:pt idx="2">
                  <c:v>476.7</c:v>
                </c:pt>
                <c:pt idx="3">
                  <c:v>561.7</c:v>
                </c:pt>
                <c:pt idx="4">
                  <c:v>604.0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154356118038433"/>
                  <c:y val="0.0630773502148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333.3</c:v>
                </c:pt>
                <c:pt idx="1">
                  <c:v>303.0</c:v>
                </c:pt>
                <c:pt idx="2">
                  <c:v>345.0</c:v>
                </c:pt>
                <c:pt idx="3">
                  <c:v>339.7</c:v>
                </c:pt>
                <c:pt idx="4">
                  <c:v>603.0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81858832"/>
        <c:axId val="-2112692176"/>
      </c:lineChart>
      <c:catAx>
        <c:axId val="-2081858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2692176"/>
        <c:crosses val="autoZero"/>
        <c:auto val="1"/>
        <c:lblAlgn val="ctr"/>
        <c:lblOffset val="100"/>
        <c:noMultiLvlLbl val="0"/>
      </c:catAx>
      <c:valAx>
        <c:axId val="-2112692176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1858832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609731726442183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762164658052723"/>
                  <c:y val="-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304865863221079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152432931610551"/>
                  <c:y val="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60973172644218"/>
                  <c:y val="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432931610545"/>
                  <c:y val="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39606304"/>
        <c:axId val="-2139603152"/>
      </c:lineChart>
      <c:catAx>
        <c:axId val="-2139606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9603152"/>
        <c:crosses val="autoZero"/>
        <c:auto val="1"/>
        <c:lblAlgn val="ctr"/>
        <c:lblOffset val="100"/>
        <c:noMultiLvlLbl val="0"/>
      </c:catAx>
      <c:valAx>
        <c:axId val="-2139603152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39606304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5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52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085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997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541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0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3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chart" Target="../charts/char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6563"/>
            <a:ext cx="7772400" cy="2387600"/>
          </a:xfrm>
        </p:spPr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16238"/>
            <a:ext cx="6858000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032088"/>
            <a:ext cx="3575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Prof.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Nguyen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55757" y="35009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Two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</a:t>
            </a:r>
            <a:r>
              <a:rPr lang="en-US" dirty="0" smtClean="0"/>
              <a:t>Configuration which causes poor performance </a:t>
            </a:r>
            <a:br>
              <a:rPr lang="en-US" dirty="0" smtClean="0"/>
            </a:br>
            <a:endParaRPr lang="en-US" sz="3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Temporary </a:t>
            </a:r>
            <a:r>
              <a:rPr lang="en-US" dirty="0"/>
              <a:t>data </a:t>
            </a:r>
            <a:r>
              <a:rPr lang="en-US" dirty="0" smtClean="0"/>
              <a:t>structure grows too large</a:t>
            </a:r>
            <a:endParaRPr lang="ko-KR" altLang="en-US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Inappropriate </a:t>
            </a:r>
            <a:r>
              <a:rPr lang="en-US" dirty="0"/>
              <a:t>Configuration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628650" y="1321357"/>
            <a:ext cx="4487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Operation </a:t>
            </a:r>
            <a:r>
              <a:rPr lang="en-US" sz="2800" dirty="0">
                <a:solidFill>
                  <a:schemeClr val="accent5"/>
                </a:solidFill>
              </a:rPr>
              <a:t>test environments</a:t>
            </a: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users’ age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471990783"/>
              </p:ext>
            </p:extLst>
          </p:nvPr>
        </p:nvGraphicFramePr>
        <p:xfrm>
          <a:off x="446314" y="2235201"/>
          <a:ext cx="8304319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46314" y="210614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98408" y="52417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/>
              <a:t>Distributed </a:t>
            </a:r>
            <a:r>
              <a:rPr lang="en-US" sz="2300" dirty="0" err="1"/>
              <a:t>grep</a:t>
            </a:r>
            <a:r>
              <a:rPr lang="en-US" sz="2300" dirty="0"/>
              <a:t> with no Reduce function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58984857"/>
              </p:ext>
            </p:extLst>
          </p:nvPr>
        </p:nvGraphicFramePr>
        <p:xfrm>
          <a:off x="446314" y="2235201"/>
          <a:ext cx="8304319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46314" y="210614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98408" y="52417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670752506"/>
              </p:ext>
            </p:extLst>
          </p:nvPr>
        </p:nvGraphicFramePr>
        <p:xfrm>
          <a:off x="413657" y="2235201"/>
          <a:ext cx="8336976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13657" y="220197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98408" y="5238269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Count Min and Max value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766146081"/>
              </p:ext>
            </p:extLst>
          </p:nvPr>
        </p:nvGraphicFramePr>
        <p:xfrm>
          <a:off x="413657" y="2235201"/>
          <a:ext cx="8336976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00957" y="202417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929450" y="5344483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669679262"/>
              </p:ext>
            </p:extLst>
          </p:nvPr>
        </p:nvGraphicFramePr>
        <p:xfrm>
          <a:off x="465951" y="2072442"/>
          <a:ext cx="8227727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628650" y="2072442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111113" y="48861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</a:t>
            </a:r>
            <a:r>
              <a:rPr lang="en-US" sz="2300" dirty="0"/>
              <a:t>Distributed </a:t>
            </a:r>
            <a:r>
              <a:rPr lang="en-US" sz="2300" dirty="0" err="1"/>
              <a:t>grep</a:t>
            </a:r>
            <a:r>
              <a:rPr lang="en-US" sz="2300" dirty="0"/>
              <a:t> with no Reduce function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617909211"/>
              </p:ext>
            </p:extLst>
          </p:nvPr>
        </p:nvGraphicFramePr>
        <p:xfrm>
          <a:off x="465951" y="2072442"/>
          <a:ext cx="8227727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628650" y="2072442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111113" y="48861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io.sort.mb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55590964"/>
              </p:ext>
            </p:extLst>
          </p:nvPr>
        </p:nvGraphicFramePr>
        <p:xfrm>
          <a:off x="419100" y="2235201"/>
          <a:ext cx="8331533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19100" y="2002421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034288" y="5246929"/>
            <a:ext cx="9621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Io.sort.mb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9" y="3429000"/>
            <a:ext cx="9169400" cy="3429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43" y="1690689"/>
            <a:ext cx="7886700" cy="13011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… working </a:t>
            </a:r>
            <a:r>
              <a:rPr lang="en-US" sz="2400" dirty="0"/>
              <a:t>well with small datasets like 200-500MB. </a:t>
            </a:r>
            <a:br>
              <a:rPr lang="en-US" sz="2400" dirty="0"/>
            </a:br>
            <a:r>
              <a:rPr lang="en-US" sz="2400" dirty="0" smtClean="0"/>
              <a:t>But </a:t>
            </a:r>
            <a:r>
              <a:rPr lang="en-US" sz="2400" dirty="0"/>
              <a:t>for datasets above </a:t>
            </a:r>
            <a:r>
              <a:rPr lang="en-US" sz="2400" dirty="0" smtClean="0"/>
              <a:t>1GB, </a:t>
            </a:r>
            <a:r>
              <a:rPr lang="en-US" sz="2400" dirty="0">
                <a:solidFill>
                  <a:schemeClr val="accent5"/>
                </a:solidFill>
              </a:rPr>
              <a:t>I am getting an error </a:t>
            </a:r>
            <a:r>
              <a:rPr lang="en-US" sz="2400" dirty="0"/>
              <a:t>like this:</a:t>
            </a:r>
            <a:endParaRPr lang="en-US" sz="2400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696628" y="4024400"/>
            <a:ext cx="3443572" cy="348601"/>
          </a:xfrm>
          <a:prstGeom prst="rect">
            <a:avLst/>
          </a:prstGeom>
          <a:noFill/>
          <a:ln w="762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2622" y="3071897"/>
            <a:ext cx="854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http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/questions/23042829/getting-java-heap-space-error-while-running-a-mapreduce-code-for-large-dataset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2. Large </a:t>
            </a:r>
            <a:r>
              <a:rPr lang="en-US" dirty="0"/>
              <a:t>Intermediate </a:t>
            </a:r>
            <a:r>
              <a:rPr lang="en-US" dirty="0" smtClean="0"/>
              <a:t>Results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</a:t>
            </a:r>
            <a:r>
              <a:rPr lang="en-US" altLang="ko-KR" dirty="0" smtClean="0"/>
              <a:t>What is our </a:t>
            </a:r>
            <a:r>
              <a:rPr lang="en-US" altLang="ko-KR" dirty="0" smtClean="0">
                <a:solidFill>
                  <a:schemeClr val="accent5"/>
                </a:solidFill>
              </a:rPr>
              <a:t>goals</a:t>
            </a:r>
            <a:r>
              <a:rPr lang="en-US" altLang="ko-KR" dirty="0" smtClean="0"/>
              <a:t>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</a:t>
            </a:r>
            <a:r>
              <a:rPr lang="en-US" dirty="0" smtClean="0"/>
              <a:t>test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Conclusion</a:t>
            </a:r>
            <a:endParaRPr lang="en-US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/>
          <p:nvPr/>
        </p:nvCxnSpPr>
        <p:spPr>
          <a:xfrm>
            <a:off x="5323983" y="3429000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Investigation</a:t>
            </a:r>
            <a:r>
              <a:rPr lang="en-US" dirty="0" smtClean="0"/>
              <a:t> of Problem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  <a:endCxn id="17" idx="2"/>
          </p:cNvCxnSpPr>
          <p:nvPr/>
        </p:nvCxnSpPr>
        <p:spPr>
          <a:xfrm>
            <a:off x="2709158" y="3428999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365" y="5668646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Splited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Input files</a:t>
            </a:r>
            <a:endParaRPr lang="en-US" sz="2000" b="1" dirty="0"/>
          </a:p>
        </p:txBody>
      </p:sp>
      <p:cxnSp>
        <p:nvCxnSpPr>
          <p:cNvPr id="8" name="Curved Connector 7"/>
          <p:cNvCxnSpPr/>
          <p:nvPr/>
        </p:nvCxnSpPr>
        <p:spPr>
          <a:xfrm rot="5400000" flipH="1" flipV="1">
            <a:off x="1361372" y="4862884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426947" y="2290704"/>
            <a:ext cx="1282212" cy="2276591"/>
            <a:chOff x="3930893" y="2105958"/>
            <a:chExt cx="1282212" cy="2842845"/>
          </a:xfrm>
        </p:grpSpPr>
        <p:sp>
          <p:nvSpPr>
            <p:cNvPr id="11" name="Rectangle 10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3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5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20017" y="2691570"/>
            <a:ext cx="1503966" cy="1474857"/>
            <a:chOff x="2372810" y="2963119"/>
            <a:chExt cx="1794076" cy="175935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1073" y="3286684"/>
              <a:ext cx="1409043" cy="115129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2372810" y="2963119"/>
              <a:ext cx="1794076" cy="1759352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607469" y="2143432"/>
            <a:ext cx="1968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Mapper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75365" y="2290704"/>
            <a:ext cx="0" cy="23136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15488" y="3060130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/>
              <a:t>1.3</a:t>
            </a:r>
            <a:endParaRPr lang="ko-KR" altLang="en-US" sz="2400" b="1" dirty="0" smtClean="0"/>
          </a:p>
          <a:p>
            <a:pPr algn="r"/>
            <a:r>
              <a:rPr lang="en-US" sz="2400" b="1" dirty="0" smtClean="0"/>
              <a:t>GB</a:t>
            </a:r>
            <a:endParaRPr lang="en-US" sz="24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12401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48" grpId="0"/>
      <p:bldP spid="48" grpId="1"/>
      <p:bldP spid="49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>
            <a:stCxn id="17" idx="6"/>
          </p:cNvCxnSpPr>
          <p:nvPr/>
        </p:nvCxnSpPr>
        <p:spPr>
          <a:xfrm>
            <a:off x="5323983" y="3428999"/>
            <a:ext cx="1110859" cy="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Investigation</a:t>
            </a:r>
            <a:r>
              <a:rPr lang="en-US" dirty="0"/>
              <a:t> of Problem</a:t>
            </a:r>
          </a:p>
        </p:txBody>
      </p: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20017" y="2691570"/>
            <a:ext cx="1503966" cy="1474857"/>
            <a:chOff x="3820017" y="2691570"/>
            <a:chExt cx="1503966" cy="14748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40210" y="2934806"/>
              <a:ext cx="1062018" cy="988385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820017" y="2691570"/>
              <a:ext cx="1503966" cy="147485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1016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566617" y="2150454"/>
            <a:ext cx="200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Reducer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  <p:grpSp>
        <p:nvGrpSpPr>
          <p:cNvPr id="30" name="Group 29"/>
          <p:cNvGrpSpPr/>
          <p:nvPr/>
        </p:nvGrpSpPr>
        <p:grpSpPr>
          <a:xfrm>
            <a:off x="661824" y="2852454"/>
            <a:ext cx="2021305" cy="1884745"/>
            <a:chOff x="661824" y="2852454"/>
            <a:chExt cx="2021305" cy="1884745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661824" y="2852454"/>
              <a:ext cx="2021305" cy="1884745"/>
            </a:xfrm>
            <a:prstGeom prst="wedgeRoundRectCallout">
              <a:avLst>
                <a:gd name="adj1" fmla="val 86905"/>
                <a:gd name="adj2" fmla="val -21126"/>
                <a:gd name="adj3" fmla="val 16667"/>
              </a:avLst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2914" y="3102328"/>
              <a:ext cx="174425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I just have </a:t>
              </a:r>
            </a:p>
            <a:p>
              <a:pPr algn="ctr"/>
              <a:r>
                <a:rPr lang="en-US" sz="2800" dirty="0" smtClean="0">
                  <a:solidFill>
                    <a:schemeClr val="accent5"/>
                  </a:solidFill>
                </a:rPr>
                <a:t>1GB</a:t>
              </a:r>
              <a:r>
                <a:rPr lang="en-US" sz="2800" dirty="0">
                  <a:solidFill>
                    <a:schemeClr val="accent5"/>
                  </a:solidFill>
                </a:rPr>
                <a:t> </a:t>
              </a:r>
              <a:r>
                <a:rPr lang="en-US" sz="2800" dirty="0" smtClean="0"/>
                <a:t>Heap </a:t>
              </a:r>
            </a:p>
            <a:p>
              <a:pPr algn="ctr"/>
              <a:r>
                <a:rPr lang="en-US" sz="2800" dirty="0" smtClean="0"/>
                <a:t>Space</a:t>
              </a:r>
              <a:r>
                <a:rPr lang="en-US" altLang="ko-KR" sz="2800" dirty="0" smtClean="0"/>
                <a:t>!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324757" y="3105541"/>
            <a:ext cx="2393069" cy="815498"/>
            <a:chOff x="5323983" y="3102328"/>
            <a:chExt cx="2393069" cy="815498"/>
          </a:xfrm>
        </p:grpSpPr>
        <p:sp>
          <p:nvSpPr>
            <p:cNvPr id="41" name="Rectangle 40"/>
            <p:cNvSpPr/>
            <p:nvPr/>
          </p:nvSpPr>
          <p:spPr>
            <a:xfrm>
              <a:off x="6434842" y="3102328"/>
              <a:ext cx="1282210" cy="815498"/>
            </a:xfrm>
            <a:prstGeom prst="rect">
              <a:avLst/>
            </a:prstGeom>
            <a:noFill/>
            <a:ln w="1047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5323983" y="3425125"/>
              <a:ext cx="1127368" cy="3874"/>
            </a:xfrm>
            <a:prstGeom prst="straightConnector1">
              <a:avLst/>
            </a:prstGeom>
            <a:ln w="1047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709070" y="5562227"/>
            <a:ext cx="1091546" cy="8925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rgbClr val="FF0000"/>
                </a:solidFill>
              </a:rPr>
              <a:t>almost</a:t>
            </a:r>
            <a:endParaRPr lang="ko-KR" altLang="en-US" sz="24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ko-KR" sz="26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2600" b="1" dirty="0" smtClean="0">
                <a:solidFill>
                  <a:srgbClr val="FF0000"/>
                </a:solidFill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</a:rPr>
              <a:t>GB</a:t>
            </a:r>
            <a:endParaRPr lang="en-US" sz="2600" b="1" dirty="0">
              <a:solidFill>
                <a:srgbClr val="FF0000"/>
              </a:solidFill>
            </a:endParaRPr>
          </a:p>
        </p:txBody>
      </p:sp>
      <p:cxnSp>
        <p:nvCxnSpPr>
          <p:cNvPr id="46" name="Curved Connector 45"/>
          <p:cNvCxnSpPr/>
          <p:nvPr/>
        </p:nvCxnSpPr>
        <p:spPr>
          <a:xfrm rot="16200000" flipH="1">
            <a:off x="1560534" y="5022000"/>
            <a:ext cx="754014" cy="61085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04951" y="5759091"/>
            <a:ext cx="3132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Java heap </a:t>
            </a:r>
            <a:r>
              <a:rPr lang="en-US" sz="2000" b="1" dirty="0">
                <a:solidFill>
                  <a:srgbClr val="0070C0"/>
                </a:solidFill>
              </a:rPr>
              <a:t>can’t contain 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r>
              <a:rPr lang="en-US" sz="2000" b="1" dirty="0" smtClean="0">
                <a:solidFill>
                  <a:srgbClr val="0070C0"/>
                </a:solidFill>
              </a:rPr>
              <a:t>Intermediate data structure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8686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3" grpId="0" animBg="1"/>
      <p:bldP spid="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629" y="259897"/>
            <a:ext cx="9720943" cy="6262005"/>
          </a:xfrm>
        </p:spPr>
      </p:pic>
      <p:sp>
        <p:nvSpPr>
          <p:cNvPr id="5" name="Rectangle 4"/>
          <p:cNvSpPr/>
          <p:nvPr/>
        </p:nvSpPr>
        <p:spPr>
          <a:xfrm>
            <a:off x="152401" y="2734130"/>
            <a:ext cx="5301342" cy="4915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/>
          <p:nvPr/>
        </p:nvCxnSpPr>
        <p:spPr>
          <a:xfrm rot="10800000" flipV="1">
            <a:off x="1691232" y="1171688"/>
            <a:ext cx="728831" cy="28334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20063" y="837545"/>
            <a:ext cx="6187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Configuration was:</a:t>
            </a:r>
          </a:p>
          <a:p>
            <a:r>
              <a:rPr lang="en-US" sz="2000" b="1" dirty="0" smtClean="0">
                <a:solidFill>
                  <a:schemeClr val="accent5"/>
                </a:solidFill>
              </a:rPr>
              <a:t>1.3GB</a:t>
            </a:r>
            <a:r>
              <a:rPr lang="en-US" sz="2000" b="1" dirty="0" smtClean="0"/>
              <a:t> Input, </a:t>
            </a:r>
            <a:r>
              <a:rPr lang="en-US" sz="2000" b="1" dirty="0" smtClean="0">
                <a:solidFill>
                  <a:schemeClr val="accent5"/>
                </a:solidFill>
              </a:rPr>
              <a:t>256MB </a:t>
            </a:r>
            <a:r>
              <a:rPr lang="en-US" sz="2000" b="1" dirty="0" smtClean="0"/>
              <a:t>Split size, </a:t>
            </a:r>
            <a:r>
              <a:rPr lang="en-US" sz="2000" b="1" dirty="0" smtClean="0">
                <a:solidFill>
                  <a:schemeClr val="accent5"/>
                </a:solidFill>
              </a:rPr>
              <a:t>1024MB </a:t>
            </a:r>
            <a:r>
              <a:rPr lang="en-US" sz="2000" b="1" dirty="0" smtClean="0"/>
              <a:t>Java Heap Space </a:t>
            </a:r>
            <a:endParaRPr lang="en-US" sz="2000" b="1" dirty="0"/>
          </a:p>
        </p:txBody>
      </p:sp>
      <p:cxnSp>
        <p:nvCxnSpPr>
          <p:cNvPr id="17" name="Curved Connector 16"/>
          <p:cNvCxnSpPr/>
          <p:nvPr/>
        </p:nvCxnSpPr>
        <p:spPr>
          <a:xfrm rot="10800000" flipV="1">
            <a:off x="5591415" y="2523186"/>
            <a:ext cx="413658" cy="3013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41570" y="2279587"/>
            <a:ext cx="2609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Error: Java heap space 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chemeClr val="accent5"/>
                </a:solidFill>
              </a:rPr>
              <a:t>Solution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sz="3200" dirty="0" smtClean="0"/>
              <a:t>:</a:t>
            </a:r>
            <a:r>
              <a:rPr lang="en-US" sz="2400" dirty="0" smtClean="0"/>
              <a:t> Some alternative solution was suggested from the site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-&gt; </a:t>
            </a:r>
            <a:r>
              <a:rPr lang="en-US" sz="2400" b="1" dirty="0" smtClean="0">
                <a:solidFill>
                  <a:schemeClr val="accent5"/>
                </a:solidFill>
              </a:rPr>
              <a:t>Succeed</a:t>
            </a:r>
            <a:r>
              <a:rPr lang="en-US" sz="2400" dirty="0" smtClean="0"/>
              <a:t> with original version failed Configuration 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        ( 256MB Split size &amp; 1024MB Java heap size )</a:t>
            </a:r>
            <a:endParaRPr lang="en-US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007057"/>
              </p:ext>
            </p:extLst>
          </p:nvPr>
        </p:nvGraphicFramePr>
        <p:xfrm>
          <a:off x="1013969" y="2538708"/>
          <a:ext cx="7116061" cy="136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2252780"/>
                <a:gridCol w="225278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Java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Heap size</a:t>
                      </a:r>
                      <a:endParaRPr lang="en-US" sz="21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1024MB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2048MB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Split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s</a:t>
                      </a: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ize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128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1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256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rgbClr val="FF0000"/>
                          </a:solidFill>
                        </a:rPr>
                        <a:t>Failed</a:t>
                      </a:r>
                      <a:endParaRPr lang="en-US" sz="21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C</a:t>
            </a:r>
            <a:r>
              <a:rPr lang="en-US" dirty="0" smtClean="0">
                <a:solidFill>
                  <a:schemeClr val="accent5"/>
                </a:solidFill>
              </a:rPr>
              <a:t>onclusion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Efficient way to process Big data</a:t>
            </a:r>
          </a:p>
          <a:p>
            <a:pPr lvl="1"/>
            <a:r>
              <a:rPr lang="en-US" sz="2800" dirty="0" smtClean="0"/>
              <a:t>Adjust ‘</a:t>
            </a:r>
            <a:r>
              <a:rPr lang="en-US" sz="2800" dirty="0" smtClean="0">
                <a:solidFill>
                  <a:schemeClr val="accent5"/>
                </a:solidFill>
              </a:rPr>
              <a:t>split size</a:t>
            </a:r>
            <a:r>
              <a:rPr lang="en-US" sz="2800" dirty="0" smtClean="0"/>
              <a:t>’</a:t>
            </a:r>
            <a:br>
              <a:rPr lang="en-US" sz="2800" dirty="0" smtClean="0"/>
            </a:br>
            <a:r>
              <a:rPr lang="en-US" sz="2800" dirty="0" smtClean="0"/>
              <a:t>- the more ‘split size’, the less time to spend</a:t>
            </a:r>
            <a:r>
              <a:rPr lang="ko-KR" altLang="en-US" sz="2800" dirty="0" smtClean="0"/>
              <a:t/>
            </a:r>
            <a:br>
              <a:rPr lang="ko-KR" altLang="en-US" sz="2800" dirty="0" smtClean="0"/>
            </a:br>
            <a:endParaRPr lang="en-US" sz="2800" dirty="0" smtClean="0"/>
          </a:p>
          <a:p>
            <a:pPr lvl="1"/>
            <a:r>
              <a:rPr lang="en-US" sz="2800" dirty="0" smtClean="0"/>
              <a:t>Adjust </a:t>
            </a:r>
            <a:r>
              <a:rPr lang="en-US" altLang="ko-KR" sz="2800" dirty="0" smtClean="0"/>
              <a:t>‘</a:t>
            </a:r>
            <a:r>
              <a:rPr lang="en-US" sz="2800" dirty="0" smtClean="0">
                <a:solidFill>
                  <a:schemeClr val="accent5"/>
                </a:solidFill>
              </a:rPr>
              <a:t>map task capacity</a:t>
            </a:r>
            <a:r>
              <a:rPr lang="en-US" altLang="ko-KR" sz="2800" dirty="0" smtClean="0"/>
              <a:t>’</a:t>
            </a:r>
            <a:r>
              <a:rPr lang="ko-KR" altLang="en-US" sz="2800" dirty="0" smtClean="0">
                <a:solidFill>
                  <a:schemeClr val="accent5"/>
                </a:solidFill>
              </a:rPr>
              <a:t> </a:t>
            </a:r>
            <a:r>
              <a:rPr lang="en-US" altLang="ko-KR" sz="2800" dirty="0" smtClean="0">
                <a:solidFill>
                  <a:schemeClr val="accent5"/>
                </a:solidFill>
              </a:rPr>
              <a:t/>
            </a:r>
            <a:br>
              <a:rPr lang="en-US" altLang="ko-KR" sz="2800" dirty="0" smtClean="0">
                <a:solidFill>
                  <a:schemeClr val="accent5"/>
                </a:solidFill>
              </a:rPr>
            </a:br>
            <a:r>
              <a:rPr lang="en-US" altLang="ko-KR" sz="2800" dirty="0" smtClean="0"/>
              <a:t>- </a:t>
            </a:r>
            <a:r>
              <a:rPr lang="en-US" sz="2800" dirty="0" smtClean="0"/>
              <a:t>suitable for input file size</a:t>
            </a:r>
            <a:br>
              <a:rPr lang="en-US" sz="2800" dirty="0" smtClean="0"/>
            </a:br>
            <a:r>
              <a:rPr lang="en-US" sz="2800" dirty="0" smtClean="0"/>
              <a:t>- Big size of map task capacity is not always right</a:t>
            </a:r>
          </a:p>
          <a:p>
            <a:pPr lvl="1"/>
            <a:endParaRPr lang="en-US" sz="2800" dirty="0"/>
          </a:p>
          <a:p>
            <a:r>
              <a:rPr lang="en-US" sz="3200" dirty="0" smtClean="0"/>
              <a:t>Can </a:t>
            </a:r>
            <a:r>
              <a:rPr lang="en-US" sz="3200" dirty="0" smtClean="0">
                <a:solidFill>
                  <a:schemeClr val="accent5"/>
                </a:solidFill>
              </a:rPr>
              <a:t>measure the size of intermediate data structure</a:t>
            </a:r>
            <a:r>
              <a:rPr lang="en-US" sz="3200" dirty="0" smtClean="0"/>
              <a:t>, and found some solutions for OOM cases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3265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4209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147" y="1838481"/>
            <a:ext cx="30709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 smtClean="0">
                <a:solidFill>
                  <a:schemeClr val="accent5"/>
                </a:solidFill>
              </a:rPr>
              <a:t>Mapper</a:t>
            </a:r>
            <a:r>
              <a:rPr lang="en-US" sz="2400" i="1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takes</a:t>
            </a:r>
            <a:r>
              <a:rPr lang="en-US" sz="2400" dirty="0" smtClean="0"/>
              <a:t> </a:t>
            </a:r>
            <a:r>
              <a:rPr lang="en-US" sz="2400" dirty="0"/>
              <a:t>an input </a:t>
            </a:r>
            <a:endParaRPr lang="en-US" sz="2400" dirty="0" smtClean="0"/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accent5"/>
                </a:solidFill>
              </a:rPr>
              <a:t>produces</a:t>
            </a:r>
            <a:r>
              <a:rPr lang="en-US" sz="2400" dirty="0" smtClean="0"/>
              <a:t> a </a:t>
            </a:r>
            <a:r>
              <a:rPr lang="en-US" sz="2400" dirty="0"/>
              <a:t>set </a:t>
            </a:r>
            <a:endParaRPr lang="en-US" sz="2400" dirty="0" smtClean="0"/>
          </a:p>
          <a:p>
            <a:pPr algn="r"/>
            <a:r>
              <a:rPr lang="en-US" sz="2400" dirty="0"/>
              <a:t>o</a:t>
            </a:r>
            <a:r>
              <a:rPr lang="en-US" sz="2400" dirty="0" smtClean="0"/>
              <a:t>f </a:t>
            </a:r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key/value </a:t>
            </a:r>
            <a:r>
              <a:rPr lang="en-US" sz="2400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50671" y="1781355"/>
            <a:ext cx="3493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5"/>
                </a:solidFill>
              </a:rPr>
              <a:t>Reducer </a:t>
            </a:r>
            <a:r>
              <a:rPr lang="en-US" sz="2400" dirty="0" smtClean="0">
                <a:solidFill>
                  <a:schemeClr val="accent5"/>
                </a:solidFill>
              </a:rPr>
              <a:t>merges </a:t>
            </a:r>
            <a:r>
              <a:rPr lang="en-US" sz="2400" dirty="0"/>
              <a:t>together </a:t>
            </a:r>
            <a:endParaRPr lang="en-US" sz="2400" dirty="0" smtClean="0"/>
          </a:p>
          <a:p>
            <a:r>
              <a:rPr lang="en-US" sz="2400" dirty="0"/>
              <a:t>t</a:t>
            </a:r>
            <a:r>
              <a:rPr lang="en-US" sz="2400" dirty="0" smtClean="0"/>
              <a:t>hese intermediate </a:t>
            </a:r>
            <a:r>
              <a:rPr lang="en-US" sz="2400" dirty="0" smtClean="0"/>
              <a:t>values </a:t>
            </a:r>
            <a:endParaRPr lang="en-US" sz="2400" dirty="0" smtClean="0"/>
          </a:p>
          <a:p>
            <a:r>
              <a:rPr lang="en-US" sz="2400" dirty="0"/>
              <a:t>a</a:t>
            </a:r>
            <a:r>
              <a:rPr lang="en-US" sz="2400" dirty="0" smtClean="0"/>
              <a:t>ssociated with </a:t>
            </a:r>
            <a:r>
              <a:rPr lang="en-US" sz="2400" dirty="0"/>
              <a:t>the </a:t>
            </a:r>
            <a:r>
              <a:rPr lang="en-US" sz="2400" dirty="0">
                <a:solidFill>
                  <a:schemeClr val="accent5"/>
                </a:solidFill>
              </a:rPr>
              <a:t>same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  <a:r>
              <a:rPr lang="en-US" sz="2400" dirty="0">
                <a:solidFill>
                  <a:schemeClr val="accent5"/>
                </a:solidFill>
              </a:rPr>
              <a:t>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A 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our </a:t>
            </a:r>
            <a:r>
              <a:rPr lang="en-US" dirty="0" smtClean="0">
                <a:solidFill>
                  <a:schemeClr val="accent5"/>
                </a:solidFill>
              </a:rPr>
              <a:t>goals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18200" y="6311899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… all done!!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7957</TotalTime>
  <Words>1567</Words>
  <Application>Microsoft Macintosh PowerPoint</Application>
  <PresentationFormat>On-screen Show (4:3)</PresentationFormat>
  <Paragraphs>476</Paragraphs>
  <Slides>29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맑은 고딕</vt:lpstr>
      <vt:lpstr>Calibri</vt:lpstr>
      <vt:lpstr>Calibri Light</vt:lpstr>
      <vt:lpstr>Arial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What is our goals?</vt:lpstr>
      <vt:lpstr>Two Categories</vt:lpstr>
      <vt:lpstr>1. Inappropriate Configuration </vt:lpstr>
      <vt:lpstr>Split size variation [Single node] </vt:lpstr>
      <vt:lpstr>Split size variation [Single node] </vt:lpstr>
      <vt:lpstr>Split size variation [Single node] </vt:lpstr>
      <vt:lpstr>Split size variation [Single node] </vt:lpstr>
      <vt:lpstr>Split size variation [Fully-distributed] </vt:lpstr>
      <vt:lpstr>Split size variation [Fully-distributed] </vt:lpstr>
      <vt:lpstr>io.sort.mb variation [Single node] </vt:lpstr>
      <vt:lpstr>2. Large Intermediate Results</vt:lpstr>
      <vt:lpstr>Investigation of Problem</vt:lpstr>
      <vt:lpstr>Investigation of Problem</vt:lpstr>
      <vt:lpstr>PowerPoint Presentation</vt:lpstr>
      <vt:lpstr>Summary of Solution</vt:lpstr>
      <vt:lpstr>Conclusion</vt:lpstr>
      <vt:lpstr>References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(컴퓨터공학부)박소영</cp:lastModifiedBy>
  <cp:revision>289</cp:revision>
  <dcterms:created xsi:type="dcterms:W3CDTF">2015-07-31T05:45:57Z</dcterms:created>
  <dcterms:modified xsi:type="dcterms:W3CDTF">2015-08-24T00:09:21Z</dcterms:modified>
</cp:coreProperties>
</file>